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449" r:id="rId5"/>
    <p:sldId id="471" r:id="rId6"/>
    <p:sldId id="472" r:id="rId7"/>
    <p:sldId id="473" r:id="rId8"/>
    <p:sldId id="474" r:id="rId9"/>
    <p:sldId id="463" r:id="rId10"/>
    <p:sldId id="452" r:id="rId11"/>
    <p:sldId id="451" r:id="rId12"/>
    <p:sldId id="465" r:id="rId13"/>
    <p:sldId id="466" r:id="rId14"/>
    <p:sldId id="467" r:id="rId15"/>
    <p:sldId id="468" r:id="rId16"/>
    <p:sldId id="469" r:id="rId17"/>
    <p:sldId id="470" r:id="rId18"/>
    <p:sldId id="422" r:id="rId19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FF85FF"/>
    <a:srgbClr val="941651"/>
    <a:srgbClr val="FF7E79"/>
    <a:srgbClr val="FF2F92"/>
    <a:srgbClr val="FFFD78"/>
    <a:srgbClr val="8EFA00"/>
    <a:srgbClr val="76D6FF"/>
    <a:srgbClr val="D883FF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20" autoAdjust="0"/>
    <p:restoredTop sz="96405" autoAdjust="0"/>
  </p:normalViewPr>
  <p:slideViewPr>
    <p:cSldViewPr showGuides="1">
      <p:cViewPr varScale="1">
        <p:scale>
          <a:sx n="115" d="100"/>
          <a:sy n="115" d="100"/>
        </p:scale>
        <p:origin x="240" y="5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57"/>
    </p:cViewPr>
  </p:sorterViewPr>
  <p:notesViewPr>
    <p:cSldViewPr showGuides="1">
      <p:cViewPr varScale="1">
        <p:scale>
          <a:sx n="65" d="100"/>
          <a:sy n="65" d="100"/>
        </p:scale>
        <p:origin x="2621" y="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355745-A264-4400-A8D3-B7B13596D9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000" dirty="0"/>
              <a:t>Discover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53229-AFF8-43D8-8555-39F8D4DE9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D4046-5866-459D-BEB5-A0B0377E3E3F}" type="datetime1">
              <a:rPr lang="en-US" sz="1000" smtClean="0"/>
              <a:t>2/1/23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810E-B09E-4D2E-B752-2E69698D7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824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2DB7E-9A28-4025-A128-4DF1E719C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5ABBE-7BE6-4E78-A3CA-A9F0C7AFCB23}" type="slidenum">
              <a:rPr lang="en-US" sz="1000" smtClean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1021419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07:45:59.8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5433 125 24575,'-53'-13'0,"-32"-3"0,16 5 0,-6 1 0,-16-1 0,-3 0 0,0 1 0,2 1 0,12 2 0,6 0 0,18 3 0,4 1 0,-35-1 0,-6 1 0,-7 0 0,46 1 0,0 2 0,-46 0 0,7 3 0,-6 3 0,7 0 0,1-2 0,6 0 0,17-1 0,-2-1 0,-13 0 0,33 0 0,-4 0 0,-7 0 0,-2 1 0,3 1 0,2 0 0,-36 4 0,14 2 0,10 0 0,-11 4 0,-10 3 0,12 0 0,4 0 0,13 0 0,5-1 0,-3 0 0,8-1 0,6-3 0,9 0 0,4 0 0,-7 6 0,-15 6 0,-15 7 0,1 0 0,7-1 0,8-1 0,10-3 0,-5 7 0,-10 6 0,-7 8 0,-7 5 0,2 0 0,11-6 0,13-9 0,8-6 0,4-4 0,-5 4 0,-5 6 0,1 3 0,-1 8 0,-7 9 0,-11 12 0,29-32 0,0 0 0,0-1 0,0 1 0,-31 38 0,8-4 0,5 0 0,11-4 0,12-9 0,4 0 0,2-1 0,-5 2 0,-5 5 0,-3 1 0,-3 3 0,-1 1 0,3-3 0,5-5 0,6-2 0,4-1 0,2 1 0,1 1 0,1 0 0,2 4 0,1 2 0,2 5 0,1 2 0,2-4 0,0 3 0,-1-1 0,1-1 0,0-5 0,2-7 0,3-8 0,2-6 0,1-2 0,3 1 0,3 4 0,2 6 0,4 6 0,-1-2 0,-1-6 0,-1-3 0,-3-7 0,-2 1 0,1 4 0,-1 3 0,1 3 0,0 2 0,2-4 0,-1-2 0,0-5 0,2-1 0,0-2 0,3 3 0,2 3 0,3-2 0,3 4 0,0-4 0,-2-8 0,-4-7 0,-4-8 0,-2-2 0,1-1 0,-1 0 0,2 1 0,-1-1 0,0-1 0,0 2 0,1 0 0,0 1 0,1 3 0,-2-2 0,0-1 0,-1 1 0,-1-1 0,0 0 0,1-2 0,-1-5 0,-2-3 0,1-1 0,-1 3 0,1 1 0,0 2 0,1-2 0,0 0 0,0 0 0,-1-4 0,0 0 0,-1-4 0,0 5 0,0 1 0,3 6 0,1 4 0,0 2 0,3 5 0,-3 5 0,1 9 0,-3 6 0,0 1 0,-1-6 0,0-11 0,0-13 0,-1-1 0,0-2 0,1 5 0,1 1 0,-1-1 0,1-3 0,0-2 0,1-4 0,-1 1 0,2 0 0,1 3 0,0 6 0,0 6 0,-1 6 0,2 10 0,1 12 0,5 17 0,1 9 0,4 2 0,2-6 0,-2-12 0,0-10 0,-4-13 0,-2-11 0,3-2 0,5 3 0,1 4 0,-1 4 0,-4-2 0,-1-1 0,5 7 0,5 4 0,9 12 0,5 7 0,1 2 0,5 7 0,0-5 0,8 0 0,7 3 0,1-7 0,4-3 0,0-9 0,-2-12 0,5-1 0,6-1 0,5 0 0,9-1 0,-40-21 0,0-1 0,4 1 0,0 0 0,0-1 0,1 0 0,2 2 0,0 1 0,0-1 0,0-1 0,-1 0 0,2-1 0,4 2 0,2 0 0,10 2 0,3-1 0,11 4 0,3-1 0,-24-7 0,2 0 0,1-1-241,7 1 0,1-1 1,1-1 240,0 0 0,-1-2 0,2 1 0,2-1 0,1-1 0,-1 0 0,1-1 0,-1-1 0,-1 1 0,-3-2 0,-1 0 0,0-1 0,3-1 0,1-1 0,0-1 0,0 0 0,0-1 0,0 0 0,1 0 0,1 0 0,0-1 0,0 1 0,1-1 0,-3 0 0,-8-1 0,-3 0 0,-3-1 0,15 1 0,-7-3 0,-20 0 0,-6-2 0,9-4 0,-8 1 0,19-2 0,27-2 0,-26 4 0,5 1 0,11-2 0,1 0 361,-3 1 0,-2-1-361,-10 1 0,-5-1 0,26-4 0,-24 1 0,-2 0 0,4-3 0,2-1 0,1-4 0,-5-4 0,-3-6 0,-6-6 0,-9-4 0,-11 1 0,-12 5 0,0-2 0,3-3 0,8-6 0,6-10 0,2-9 0,1-10 0,-5 3 0,-1 2 0,-5 5 0,-7 5 0,-4-5 0,-4 4 0,1 0 0,2-7 0,-1 2 0,-3-6 0,-1-4 0,-4 2 0,3-5 0,2 3 0,0 5 0,1 1 0,-4 4 0,-4 0 0,-3-3 0,-2 0 0,1 5 0,2 8 0,1 6 0,-1 0 0,-1-1 0,-1-7 0,0 0 0,1 0 0,1 1 0,0 4 0,0 1 0,0 0 0,-1-2 0,-3-3 0,0 2 0,-3 3 0,0 2 0,-1 2 0,-1 2 0,0 2 0,0 5 0,1 1 0,-1 0 0,0 2 0,0 0 0,1 0 0,-2 3 0,2 3 0,-1 1 0,-1-1 0,-1-16 0,-1 6 0,0-9 0,0 9 0,1-2 0,1-2 0,0 1 0,0-1 0,-1-1 0,0-11 0,0-13 0,0-4 0,1-3 0,1 4 0,-1 10 0,0 6 0,-2 1 0,0-2 0,0-10 0,-2-11 0,-1-4 0,-2-3 0,0 7 0,-2 7 0,1 8 0,-1 2 0,-2-10 0,0-5 0,0-2 0,0 1 0,0 5 0,0-3 0,-1-2 0,1 1 0,3-3 0,1 2 0,-1-2 0,-3 0 0,-2 7 0,-1 4 0,2 7 0,0 5 0,-4-4 0,-9-8 0,-8-6 0,-2-3 0,4 6 0,4 5 0,3 4 0,-2 3 0,0 2 0,-5-2 0,-6-3 0,-2-1 0,6 10 0,8 13 0,10 11 0,-5 1 0,-7-7 0,-10-8 0,-3-4 0,2 2 0,6 4 0,5 3 0,-2 0 0,-7-5 0,-7-2 0,-9-4 0,-2 3 0,3 2 0,2 4 0,6 4 0,2 2 0,4 3 0,8 7 0,9 4 0,3 3 0,-3-4 0,-6-4 0,-7-5 0,-5-2 0,-2-1 0,2 1 0,8 8 0,9 6 0,0 2 0,-11-3 0,-4 0 0,4 1 0,11 5 0,11 6 0,-4-3 0,-9-3 0,-12-4 0,-13-3 0,1 3 0,6 2 0,12 5 0,10 3 0,-3-1 0,-3-1 0,-5-1 0,-5-2 0,3 1 0,4 0 0,9 2 0,5 2 0,-2 0 0,-6-1 0,-3-2 0,1 0 0,3 0 0,3 1 0,2 0 0,-6-3 0,-12-6 0,-13-5 0,-1 0 0,14 7 0,14 3 0,-3-8 0,-7-6 0,-3-2 0,2 3 0,13 10 0,6 5 0,3 3 0,3 2 0,1 0 0,0 0 0,1 1 0,1-1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07:52:52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7109 3815 24575,'-48'56'0,"-6"7"0,-3 7 0,22-28 0,-2 1 0,-10 6 0,-4 2 0,-10 5 0,-5 1 0,15-17 0,-3 0 0,-1 0-601,-8 2 0,-1 1 0,-3-1 601,-9 6 0,-3 0 0,6-5-23,-1 0 1,1-1 22,8-5 0,-4 2 0,5-4 0,-2 0 0,2-1 0,-18 9 0,-2 0 0,-4 1 0,1-1 0,11-8 0,1-1 0,-1 0 0,1-1 0,0-1 0,0-2 0,3-3 0,1 0 0,2-2 0,2-2 0,8-2 0,2-2 899,3-2 0,2 0-899,2-1 0,0 1 25,1-1 0,0 1-25,-1 1 0,1 1 0,-1-1 0,0 0 0,2-3 0,-2-1 0,-2-1 0,0-2 0,1-3 0,0-1 0,-41 3 0,8-3 0,13-2 0,0-1 0,-3-3 0,-5-1 0,2-3 0,-9-3 0,37 1 0,-3-1 0,-8-1 0,-5-1 0,-19-3 0,-5-2 0,-8-2 0,-1-1 0,3 1 0,3 0 0,13 1 0,5 0 0,23 4 0,4 1 0,-20-7 0,7-5 0,-12-8 0,-17-9 0,38 15 0,0-1 0,-1 1 0,2-2 0,-38-21 0,19 2 0,16 2 0,4-4 0,-3-2 0,-20-14 0,32 29 0,-1-1 0,1 2 0,1 0 0,-31-28 0,23 15 0,10 5 0,-1-8 0,-2-9 0,-7-12 0,-4-9 0,6 0 0,8 0 0,7-5 0,5-4 0,10 32 0,0 1 0,-4-14 0,3 11 0,-2-2 0,3 12 0,-1-1 0,-2-11 0,-1-3 0,-1-1 0,2 0 0,4 10 0,2 2 0,-7-45 0,4 0 0,1 3 0,-2 0 0,5 43 0,-1-1 0,-1 1 0,-1 0 0,-11-45 0,4 5 0,8 12 0,6 6 0,-1-6 0,-1 1 0,0-6 0,2-4 0,3 0 0,4-6 0,3-1 0,6-2 0,-2 45 0,1 0 0,1-1 0,0 0 0,1 0 0,1 0 0,1 1 0,0 0 0,13-42 0,2 5 0,2 6 0,0 8 0,-1 2 0,2 6 0,3 2 0,2 5 0,2 7 0,5-2 0,6-1 0,4-3 0,4-3 0,-5 6 0,-9 10 0,-5 8 0,-4 8 0,3 4 0,8 1 0,7 2 0,8 1 0,17-4 0,13-1 0,-36 11 0,2 1 0,7-1 0,3 0 0,5 0 0,2 1 0,5 1 0,0 0 0,-2 2 0,-1 1 0,-10 1 0,-1 0 0,-7 0 0,-1-1 0,-5 0 0,-1 0 0,4-1 0,1 0 0,8 1 0,3 0 0,3 2 0,0 1 0,3 2 0,0 0 0,-5 2 0,-4 1 0,35 0 0,-18 1 0,-14-1 0,-2-2 0,21 0 0,-33 3 0,4 0 0,6 1 0,4 1 0,12 1 0,3 1 0,2 1 0,-1 1 0,0 1 0,-2 1 0,-1 0 0,-3 2 0,-10 0 0,-4 1 0,-7-2 0,-4 1 0,33 6 0,-21-3 0,-12-2 0,-14-1 0,-9-1 0,6 3 0,21 10 0,22 7 0,6 4 0,-14-6 0,-26-9 0,-10-2 0,9 8 0,19 14 0,10 9 0,-6-1 0,-17-5 0,-18-8 0,-9-3 0,1 0 0,4 2 0,11 7 0,4 4 0,-3 0 0,-6 3 0,-6 6 0,3 14 0,6 16 0,2 9 0,5 0 0,-3-11 0,-8-24 0,-11-22 0,-12-21 0,-6-8 0,2 3 0,2 6 0,4 9 0,1 6 0,-2 1 0,-3-12 0,-3-5 0,-2-10 0,0 0 0,1 4 0,-1 4 0,1 3 0,0 0 0,-1-1 0,0-3 0,-1-5 0,-3-5 0,-7-12 0,-7-9 0,-12-9 0,-13-7 0,-9-3 0,2 4 0,10 8 0,16 10 0,14 10 0,5 3 0,1 0 0,-4 0 0,-1-2 0,2 1 0,0-2 0,3 0 0,-3-3 0,0 0 0,0 1 0,3 2 0,1 4 0,2 1 0,0 6 0,2 4 0,1 3 0,3 4 0,1-2 0,-1-1 0,1-2 0,0-1 0,0 1 0,1 1 0,2 0 0,-1 1 0,0 0 0,-2 0 0,-1 0 0,0-1 0,2 2 0,8 4 0,3 1 0,-1-2 0,-5-5 0,-6-4 0,-4-1 0,1-1 0,-1 1 0,1-1 0,-1 0 0,0-1 0,1 1 0,2 0 0,1 1 0,2 1 0,2 0 0,7 4 0,9 5 0,1 2 0,-4-3 0,-9-5 0,-9-4 0,-1-2 0,-2 0 0,-1-1 0,0 1 0,1-1 0,1 2 0,1 1 0,1-1 0,-1 0 0,-1-1 0,-1 0 0,0 1 0,-1 0 0,1-1 0,-1 0 0,1 0 0,2 1 0,0 0 0,0-1 0,0 0 0,-1-1 0,-1 1 0,1-1 0,-1 0 0,1-1 0,2 0 0,-3 0 0,4 0 0,-2-1 0,9-4 0,7-4 0,6-4 0,2-4 0,-7 3 0,-4 1 0,-4 1 0,0 0 0,6-5 0,0-1 0,-1 1 0,-3 0 0,-4 3 0,0 0 0,1 1 0,-1 1 0,-2 2 0,-2 1 0,-1 1 0,0-2 0,0 0 0,1-1 0,-1 0 0,-2 2 0,-1 1 0,-1 2 0,-1 1 0,0 2 0,0 0 0,0 0 0,0-1 0,2 0 0,0-3 0,1 1 0,-1 0 0,0 2 0,-1 0 0,0 1 0,0 2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86CA08A8-CD0A-4CED-A7DF-8FE5DAE0B145}" type="datetime1">
              <a:rPr lang="en-US" smtClean="0"/>
              <a:t>2/1/23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4520" y="365773"/>
            <a:ext cx="3108960" cy="17487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331720"/>
            <a:ext cx="5486400" cy="64465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8ADB214-F42C-4297-A187-8792AE2D2F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421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90000"/>
      </a:lnSpc>
      <a:spcBef>
        <a:spcPts val="600"/>
      </a:spcBef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857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60375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286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01688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B1730B-F0FD-4857-ADC5-05FFCBB96A2D}" type="datetime1">
              <a:rPr lang="en-US" smtClean="0"/>
              <a:t>2/1/23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DF7B2BC4-5C91-40CB-8CB5-AF093FEB7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B0989266-BC35-43C1-8465-0D2F9AF02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56054-87F8-4EB2-B378-F48E87A60A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73FA9E-13CA-4D34-8989-6ECB15E9C63C}" type="datetime1">
              <a:rPr lang="en-US" smtClean="0"/>
              <a:t>2/1/23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FC0BF-CAE0-4B51-8F1E-9B5363F39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iginal Pic" hidden="1">
            <a:extLst>
              <a:ext uri="{FF2B5EF4-FFF2-40B4-BE49-F238E27FC236}">
                <a16:creationId xmlns:a16="http://schemas.microsoft.com/office/drawing/2014/main" id="{6CCDEB53-AD79-49BA-A077-9D66AD93A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ircle 1">
            <a:extLst>
              <a:ext uri="{FF2B5EF4-FFF2-40B4-BE49-F238E27FC236}">
                <a16:creationId xmlns:a16="http://schemas.microsoft.com/office/drawing/2014/main" id="{53C481EB-84E1-4D5D-87F9-1AB7BB9E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6F50334D-7C16-4893-A7DD-3746BA152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2B370DA1-B697-485E-B1D2-4D5D368BD9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FE719E70-B8E8-4260-A82F-9F21688C4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6742F21-6CCC-43B6-9409-0D0EBFB67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pic>
        <p:nvPicPr>
          <p:cNvPr id="8" name="Discover Logo" descr="A picture containing logo&#10;&#10;Description automatically generated">
            <a:extLst>
              <a:ext uri="{FF2B5EF4-FFF2-40B4-BE49-F238E27FC236}">
                <a16:creationId xmlns:a16="http://schemas.microsoft.com/office/drawing/2014/main" id="{3CACCECD-24A8-4B3C-A62D-2A6AE3C8DC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69920" y="2941320"/>
            <a:ext cx="5852160" cy="975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09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257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bk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ircle 2">
            <a:extLst>
              <a:ext uri="{FF2B5EF4-FFF2-40B4-BE49-F238E27FC236}">
                <a16:creationId xmlns:a16="http://schemas.microsoft.com/office/drawing/2014/main" id="{42EB56E5-07A9-4583-B8A1-1388302DA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7" name="Circle 3">
            <a:extLst>
              <a:ext uri="{FF2B5EF4-FFF2-40B4-BE49-F238E27FC236}">
                <a16:creationId xmlns:a16="http://schemas.microsoft.com/office/drawing/2014/main" id="{2F5AA2EC-43FB-4E2B-BEE3-0A2B099AF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8" name="Circle 4">
            <a:extLst>
              <a:ext uri="{FF2B5EF4-FFF2-40B4-BE49-F238E27FC236}">
                <a16:creationId xmlns:a16="http://schemas.microsoft.com/office/drawing/2014/main" id="{CC786D2F-7518-43F0-A5D3-E1681EA34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9" name="Circle 5">
            <a:extLst>
              <a:ext uri="{FF2B5EF4-FFF2-40B4-BE49-F238E27FC236}">
                <a16:creationId xmlns:a16="http://schemas.microsoft.com/office/drawing/2014/main" id="{CDAA2BE9-1770-4899-974D-CEF6F2513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E5690D-501D-4139-AB31-D6FA14F9FC49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A80601D5-86F0-4DD5-907A-027C24FEA3D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ange Fill">
              <a:extLst>
                <a:ext uri="{FF2B5EF4-FFF2-40B4-BE49-F238E27FC236}">
                  <a16:creationId xmlns:a16="http://schemas.microsoft.com/office/drawing/2014/main" id="{A2802A00-8783-4D5C-AE6D-90572BCA2CB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3" name="Circle 1">
              <a:extLst>
                <a:ext uri="{FF2B5EF4-FFF2-40B4-BE49-F238E27FC236}">
                  <a16:creationId xmlns:a16="http://schemas.microsoft.com/office/drawing/2014/main" id="{EB3A1D82-A12B-4FCA-ADF1-95851DE655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4" name="Circle 4">
              <a:extLst>
                <a:ext uri="{FF2B5EF4-FFF2-40B4-BE49-F238E27FC236}">
                  <a16:creationId xmlns:a16="http://schemas.microsoft.com/office/drawing/2014/main" id="{F03E68C1-571B-4E29-8C55-7A51F5C97C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5" name="Circle 5">
              <a:extLst>
                <a:ext uri="{FF2B5EF4-FFF2-40B4-BE49-F238E27FC236}">
                  <a16:creationId xmlns:a16="http://schemas.microsoft.com/office/drawing/2014/main" id="{0DB5086E-FCB2-4515-945E-9A99E770D9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6" name="Picture 1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B92865FA-F5DD-4487-A0C8-85C9775DA5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68E362-171E-4A61-AADE-BA3EE91C1C0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F3331-BF7B-4B79-81FC-9EDA549F42E0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108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5284E45D-D953-49CA-BD12-FBA407E74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3AD2EBC6-66D5-48D6-88F5-5753A1B24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2" name="Circle 3">
            <a:extLst>
              <a:ext uri="{FF2B5EF4-FFF2-40B4-BE49-F238E27FC236}">
                <a16:creationId xmlns:a16="http://schemas.microsoft.com/office/drawing/2014/main" id="{C4702A37-AE61-4516-8697-964512427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05BEEFCE-2527-4BF0-BF4D-9571D933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8ABEB82D-FAC8-4E93-A810-F06E093D4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4360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FEE0-AFBA-479B-8F09-B77E2DF359F1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DAB0C-3981-4807-A2C8-5978941437E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C8265-7C4C-4164-BE09-BEDD6EACFE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BCE4B-CFEB-4D59-8FFA-38451CEC993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0D502-889B-467A-8181-E86CF1525D1F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86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881DC4-4669-46C4-937B-091CFD39DC6C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301BF-2C2B-49CB-B420-F3AAEE744A4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024BA-0B33-4C8D-B1D6-A256A899EB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16A4FE-BFED-4BF0-A362-CD89F5B1610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052B7-1AFF-49EB-9C72-FAF759BE1AB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920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F20136-60F9-4E95-B8B7-A6B391BEE859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ADB97-822B-47E5-9E99-8AEA04FF8517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402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1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3CA529-9053-48C2-B0C6-31AE875CBC9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169920" y="228600"/>
            <a:ext cx="5852160" cy="58521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508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19EF-5E18-47CB-B301-FAEF1E90B64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F8BE4-98D4-403C-8D8A-F56FAE4253E2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384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Vide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593726"/>
            <a:ext cx="11521758" cy="2845116"/>
          </a:xfrm>
        </p:spPr>
        <p:txBody>
          <a:bodyPr anchor="b"/>
          <a:lstStyle>
            <a:lvl1pPr algn="ctr">
              <a:defRPr sz="4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566159"/>
            <a:ext cx="11521758" cy="29711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058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Orange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396C9D-CCBE-453D-B6D0-2F4EFCC8DFA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0E7F3-427B-46B2-B58C-2521FA9D8FAA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2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8F5C6C9-8BA7-45E3-B552-1AC12769B4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9528C5-3F89-4A06-91BA-E42F3EAA02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647E4-9598-4ED6-96DD-ECABB9D1837B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E44A9-F567-41FE-93C5-BA8905A43431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85AD2C-C956-44C5-8ABD-B260176068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D68C2C-70A6-4D53-BC2C-FCC0C1D874D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24B07-0F2B-4DF6-81ED-13FD4AA43A9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62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15A5E1D-F3B6-4D30-BCCB-3E9E40A1F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B56FB-4877-4A0F-A971-6E8E44061D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84003-563E-44F2-AAB3-581DB31C6B45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2C04B-8D91-43C5-8566-E1F200A0404D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588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0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4" name="Circle 2">
            <a:extLst>
              <a:ext uri="{FF2B5EF4-FFF2-40B4-BE49-F238E27FC236}">
                <a16:creationId xmlns:a16="http://schemas.microsoft.com/office/drawing/2014/main" id="{9838DCE9-80DC-4253-869A-EE47503E1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5" name="Circle 3">
            <a:extLst>
              <a:ext uri="{FF2B5EF4-FFF2-40B4-BE49-F238E27FC236}">
                <a16:creationId xmlns:a16="http://schemas.microsoft.com/office/drawing/2014/main" id="{D79772C3-CF48-499B-B833-355FD3B77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6" name="Circle 4">
            <a:extLst>
              <a:ext uri="{FF2B5EF4-FFF2-40B4-BE49-F238E27FC236}">
                <a16:creationId xmlns:a16="http://schemas.microsoft.com/office/drawing/2014/main" id="{D9A2211F-915C-44FB-9F20-85C650D9F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8" name="Circle 5">
            <a:extLst>
              <a:ext uri="{FF2B5EF4-FFF2-40B4-BE49-F238E27FC236}">
                <a16:creationId xmlns:a16="http://schemas.microsoft.com/office/drawing/2014/main" id="{3938E8CD-848A-471E-82EB-19F9219A4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260957-2E07-4E04-B5A7-D61D49199047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0" name="TopBar Shdw">
              <a:extLst>
                <a:ext uri="{FF2B5EF4-FFF2-40B4-BE49-F238E27FC236}">
                  <a16:creationId xmlns:a16="http://schemas.microsoft.com/office/drawing/2014/main" id="{51FBBD6C-D915-44F2-8AB9-A60DB745B778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ange Fill">
              <a:extLst>
                <a:ext uri="{FF2B5EF4-FFF2-40B4-BE49-F238E27FC236}">
                  <a16:creationId xmlns:a16="http://schemas.microsoft.com/office/drawing/2014/main" id="{C081873E-97AA-4D38-8252-F772D543F59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2" name="Circle 1">
              <a:extLst>
                <a:ext uri="{FF2B5EF4-FFF2-40B4-BE49-F238E27FC236}">
                  <a16:creationId xmlns:a16="http://schemas.microsoft.com/office/drawing/2014/main" id="{8CC02D0B-5B4D-4F8B-9F73-3FD6DA4D7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3" name="Circle 4">
              <a:extLst>
                <a:ext uri="{FF2B5EF4-FFF2-40B4-BE49-F238E27FC236}">
                  <a16:creationId xmlns:a16="http://schemas.microsoft.com/office/drawing/2014/main" id="{14AB27CF-3E3D-4671-9C69-7F649E3C9CC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4" name="Circle 5">
              <a:extLst>
                <a:ext uri="{FF2B5EF4-FFF2-40B4-BE49-F238E27FC236}">
                  <a16:creationId xmlns:a16="http://schemas.microsoft.com/office/drawing/2014/main" id="{FB79D89B-7FAC-4756-BFE6-B0B5E1165D7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5" name="Picture 1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A761ADB-1209-43E6-81C1-57C2A8FA52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44D526-1C68-43E0-91F6-1CBA80DF2632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7E81D-4EE8-408B-BED2-616B96FDFFD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160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750919-D9E6-4F04-BD5A-1538B553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D4417-1ECC-42B5-9CCB-C58DD2295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AC2BB9-72D5-4D98-8798-45A482F48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44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85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110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2534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Circle 2">
            <a:extLst>
              <a:ext uri="{FF2B5EF4-FFF2-40B4-BE49-F238E27FC236}">
                <a16:creationId xmlns:a16="http://schemas.microsoft.com/office/drawing/2014/main" id="{052CBD35-9949-4E8B-8891-F0D178F9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A5991A19-83E8-4CA1-8A13-931EE3ABC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10" name="Circle 4">
            <a:extLst>
              <a:ext uri="{FF2B5EF4-FFF2-40B4-BE49-F238E27FC236}">
                <a16:creationId xmlns:a16="http://schemas.microsoft.com/office/drawing/2014/main" id="{03A950AF-6CBE-4C14-A6C0-7EB25D63AE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11" name="Circle 5">
            <a:extLst>
              <a:ext uri="{FF2B5EF4-FFF2-40B4-BE49-F238E27FC236}">
                <a16:creationId xmlns:a16="http://schemas.microsoft.com/office/drawing/2014/main" id="{6DAD1E7C-B599-4702-B587-B22334271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7E6436-F649-4D36-BBC1-E4268F5AEFF3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2" name="TopBar Shdw">
              <a:extLst>
                <a:ext uri="{FF2B5EF4-FFF2-40B4-BE49-F238E27FC236}">
                  <a16:creationId xmlns:a16="http://schemas.microsoft.com/office/drawing/2014/main" id="{7A99BF02-1D23-42F0-8C4C-0B08C756F65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range Fill">
              <a:extLst>
                <a:ext uri="{FF2B5EF4-FFF2-40B4-BE49-F238E27FC236}">
                  <a16:creationId xmlns:a16="http://schemas.microsoft.com/office/drawing/2014/main" id="{A7198D69-D5C9-4B98-9D7C-FD39354E2E5B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4" name="Circle 1">
              <a:extLst>
                <a:ext uri="{FF2B5EF4-FFF2-40B4-BE49-F238E27FC236}">
                  <a16:creationId xmlns:a16="http://schemas.microsoft.com/office/drawing/2014/main" id="{38C80FF9-0732-4D65-8AA5-6E7FEF2067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5" name="Circle 4">
              <a:extLst>
                <a:ext uri="{FF2B5EF4-FFF2-40B4-BE49-F238E27FC236}">
                  <a16:creationId xmlns:a16="http://schemas.microsoft.com/office/drawing/2014/main" id="{DE4D07B0-0661-4D55-9AB5-E7DBF3E84B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6" name="Circle 5">
              <a:extLst>
                <a:ext uri="{FF2B5EF4-FFF2-40B4-BE49-F238E27FC236}">
                  <a16:creationId xmlns:a16="http://schemas.microsoft.com/office/drawing/2014/main" id="{9B63577D-73EC-4105-A333-671F8BF860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7" name="Picture 1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3761E26-B013-409B-B0A7-CDA35A5454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66D177-FEBA-40FB-9E0F-A77722670B30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FEDA5-D5C7-49EB-8BEA-E1B46B8D00C1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910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2534">
          <p15:clr>
            <a:srgbClr val="FBAE40"/>
          </p15:clr>
        </p15:guide>
        <p15:guide id="5" orient="horz" pos="95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62B53-8713-4B28-98BA-D9854E7E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829-2DFF-43FF-B59E-0E098CF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1508760"/>
            <a:ext cx="1152144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C12EAA-28F6-4585-A45D-5AA1B1B67D3C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29917347-BE2D-4EF2-BE9B-4FF4D917E0A9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range Fill">
              <a:extLst>
                <a:ext uri="{FF2B5EF4-FFF2-40B4-BE49-F238E27FC236}">
                  <a16:creationId xmlns:a16="http://schemas.microsoft.com/office/drawing/2014/main" id="{843C5DE3-6CFD-4B34-93F6-3F68B2547E8C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9" name="Circle 1">
              <a:extLst>
                <a:ext uri="{FF2B5EF4-FFF2-40B4-BE49-F238E27FC236}">
                  <a16:creationId xmlns:a16="http://schemas.microsoft.com/office/drawing/2014/main" id="{F37F5A11-E1C8-416C-A37E-1D7B61987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2" name="Circle 4">
              <a:extLst>
                <a:ext uri="{FF2B5EF4-FFF2-40B4-BE49-F238E27FC236}">
                  <a16:creationId xmlns:a16="http://schemas.microsoft.com/office/drawing/2014/main" id="{99CABA19-C370-4A11-8719-964C611F77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3" name="Circle 5">
              <a:extLst>
                <a:ext uri="{FF2B5EF4-FFF2-40B4-BE49-F238E27FC236}">
                  <a16:creationId xmlns:a16="http://schemas.microsoft.com/office/drawing/2014/main" id="{56B724B5-A9E3-47ED-9CA1-FB9ADB612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D0A96DC-5088-4D19-A4F6-9B97881D4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80038D-1735-4900-B6DD-FD74A5EC0ADB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564F0-BC64-40E9-BFD8-67B6EC11E3D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8"/>
    </p:custDataLst>
    <p:extLst>
      <p:ext uri="{BB962C8B-B14F-4D97-AF65-F5344CB8AC3E}">
        <p14:creationId xmlns:p14="http://schemas.microsoft.com/office/powerpoint/2010/main" val="23122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705" r:id="rId3"/>
    <p:sldLayoutId id="2147483706" r:id="rId4"/>
    <p:sldLayoutId id="2147483650" r:id="rId5"/>
    <p:sldLayoutId id="2147483709" r:id="rId6"/>
    <p:sldLayoutId id="2147483652" r:id="rId7"/>
    <p:sldLayoutId id="2147483654" r:id="rId8"/>
    <p:sldLayoutId id="2147483707" r:id="rId9"/>
    <p:sldLayoutId id="2147483655" r:id="rId10"/>
    <p:sldLayoutId id="2147483708" r:id="rId11"/>
    <p:sldLayoutId id="2147483701" r:id="rId12"/>
    <p:sldLayoutId id="2147483702" r:id="rId13"/>
    <p:sldLayoutId id="2147483703" r:id="rId14"/>
    <p:sldLayoutId id="2147483710" r:id="rId15"/>
    <p:sldLayoutId id="2147483696" r:id="rId16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ts val="12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20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3018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1413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4118" userDrawn="1">
          <p15:clr>
            <a:srgbClr val="F26B43"/>
          </p15:clr>
        </p15:guide>
        <p15:guide id="4" orient="horz" pos="3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21.png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EFEB6632-4B56-4FC5-9829-CD9E3E49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429000"/>
            <a:ext cx="10470198" cy="822960"/>
          </a:xfrm>
        </p:spPr>
        <p:txBody>
          <a:bodyPr/>
          <a:lstStyle/>
          <a:p>
            <a:r>
              <a:rPr lang="en-US" dirty="0"/>
              <a:t>Based on the </a:t>
            </a:r>
            <a:r>
              <a:rPr lang="en-US" dirty="0" err="1"/>
              <a:t>CleanCoders</a:t>
            </a:r>
            <a:r>
              <a:rPr lang="en-US" dirty="0"/>
              <a:t> videos by Uncle Bob Martin</a:t>
            </a:r>
          </a:p>
          <a:p>
            <a:r>
              <a:rPr lang="en-US" dirty="0"/>
              <a:t>Rupert Waldron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FCBC1DB-D101-4FCD-A707-97153C81B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828800"/>
            <a:ext cx="10470198" cy="1600200"/>
          </a:xfrm>
        </p:spPr>
        <p:txBody>
          <a:bodyPr/>
          <a:lstStyle/>
          <a:p>
            <a:r>
              <a:rPr lang="en-US" dirty="0"/>
              <a:t>29 – Clean Code – State Machine Compiler (SMC)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9915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3156-C980-0D2E-0547-0BB97328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the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50792-CDAF-DF58-D830-D1ED3E9E4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556793"/>
            <a:ext cx="3001401" cy="2592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87D773-D8FF-CB37-3434-631FCD1117AD}"/>
              </a:ext>
            </a:extLst>
          </p:cNvPr>
          <p:cNvSpPr txBox="1"/>
          <p:nvPr/>
        </p:nvSpPr>
        <p:spPr>
          <a:xfrm>
            <a:off x="6096000" y="1094864"/>
            <a:ext cx="5904656" cy="757130"/>
          </a:xfrm>
          <a:prstGeom prst="rect">
            <a:avLst/>
          </a:prstGeom>
          <a:solidFill>
            <a:srgbClr val="FF7E79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bg1"/>
                </a:solidFill>
              </a:rPr>
              <a:t>Use the </a:t>
            </a:r>
            <a:r>
              <a:rPr lang="en-US" sz="1600" dirty="0" err="1">
                <a:solidFill>
                  <a:schemeClr val="bg1"/>
                </a:solidFill>
              </a:rPr>
              <a:t>NSCNode</a:t>
            </a:r>
            <a:r>
              <a:rPr lang="en-US" sz="1600" dirty="0">
                <a:solidFill>
                  <a:schemeClr val="bg1"/>
                </a:solidFill>
              </a:rPr>
              <a:t> interface to generate a Nested Switch Case Node which is independent of the language required. Use the Visitor Pattern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1CE4A-FCA5-C78B-C01F-7B98E5CF54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401" y="2104171"/>
            <a:ext cx="6352167" cy="430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415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3156-C980-0D2E-0547-0BB97328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7D773-D8FF-CB37-3434-631FCD1117AD}"/>
              </a:ext>
            </a:extLst>
          </p:cNvPr>
          <p:cNvSpPr txBox="1"/>
          <p:nvPr/>
        </p:nvSpPr>
        <p:spPr>
          <a:xfrm>
            <a:off x="479376" y="1371600"/>
            <a:ext cx="11377344" cy="369332"/>
          </a:xfrm>
          <a:prstGeom prst="rect">
            <a:avLst/>
          </a:prstGeom>
          <a:solidFill>
            <a:srgbClr val="941651"/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the visitor pattern when you want to add behaviour to a class but don’t want that class to contain the behaviour.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BF1D5-4203-83D9-1FBF-C1558E23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0" y="1736368"/>
            <a:ext cx="5370548" cy="4608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AE688B-269A-ACB4-9D86-69D16E9520A4}"/>
              </a:ext>
            </a:extLst>
          </p:cNvPr>
          <p:cNvSpPr txBox="1"/>
          <p:nvPr/>
        </p:nvSpPr>
        <p:spPr>
          <a:xfrm>
            <a:off x="6096000" y="2518172"/>
            <a:ext cx="5370548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Adding the functionality provided to the class would break the Single Responsibility Principle – the objects don’t care about the new functionality which is required by another Actor.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1306F1-DB21-4B27-D49D-3FD4F0342E5B}"/>
              </a:ext>
            </a:extLst>
          </p:cNvPr>
          <p:cNvSpPr txBox="1"/>
          <p:nvPr/>
        </p:nvSpPr>
        <p:spPr>
          <a:xfrm>
            <a:off x="6067772" y="4311075"/>
            <a:ext cx="5370548" cy="92333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also violates the Open Close Principle because each time new functionality is required it would have to be added to the class.</a:t>
            </a:r>
          </a:p>
        </p:txBody>
      </p:sp>
    </p:spTree>
    <p:extLst>
      <p:ext uri="{BB962C8B-B14F-4D97-AF65-F5344CB8AC3E}">
        <p14:creationId xmlns:p14="http://schemas.microsoft.com/office/powerpoint/2010/main" val="32334938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3156-C980-0D2E-0547-0BB97328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7D773-D8FF-CB37-3434-631FCD1117AD}"/>
              </a:ext>
            </a:extLst>
          </p:cNvPr>
          <p:cNvSpPr txBox="1"/>
          <p:nvPr/>
        </p:nvSpPr>
        <p:spPr>
          <a:xfrm>
            <a:off x="479376" y="1371600"/>
            <a:ext cx="1137734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85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Shape example – we want to out an output format functionality to the Shape classes – without adding that functionality to the Shape classes.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BF1D5-4203-83D9-1FBF-C1558E23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28" y="2085111"/>
            <a:ext cx="3940097" cy="3380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1EAA86-4A6F-9CCD-4301-8E1EAB26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22" y="1736368"/>
            <a:ext cx="6139517" cy="460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619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3156-C980-0D2E-0547-0BB97328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 Pattern - Coupling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7D773-D8FF-CB37-3434-631FCD1117AD}"/>
              </a:ext>
            </a:extLst>
          </p:cNvPr>
          <p:cNvSpPr txBox="1"/>
          <p:nvPr/>
        </p:nvSpPr>
        <p:spPr>
          <a:xfrm>
            <a:off x="479376" y="1371600"/>
            <a:ext cx="1137734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Visitor needs to know about the type of Shape in the original design. Because we are only using some information from the Shape we can use a default method and break the coupling.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1EAA86-4A6F-9CCD-4301-8E1EAB26E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2170488"/>
            <a:ext cx="5563453" cy="4172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97040A-7A9B-0508-D50B-9BC511945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48840"/>
            <a:ext cx="5621181" cy="42158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68D0BF5-732B-74F6-3BDE-3B322A9D61FC}"/>
                  </a:ext>
                </a:extLst>
              </p14:cNvPr>
              <p14:cNvContentPartPr/>
              <p14:nvPr/>
            </p14:nvContentPartPr>
            <p14:xfrm>
              <a:off x="8706300" y="2551620"/>
              <a:ext cx="2902320" cy="2893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68D0BF5-732B-74F6-3BDE-3B322A9D61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97660" y="2542980"/>
                <a:ext cx="2919960" cy="29113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51AF7F6-4FFA-CC38-4994-E060B7B36F0C}"/>
              </a:ext>
            </a:extLst>
          </p:cNvPr>
          <p:cNvSpPr txBox="1"/>
          <p:nvPr/>
        </p:nvSpPr>
        <p:spPr>
          <a:xfrm>
            <a:off x="9343728" y="5486400"/>
            <a:ext cx="226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93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Separate this package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074BD11-2C46-D3E0-BE49-BFFE309A188C}"/>
                  </a:ext>
                </a:extLst>
              </p14:cNvPr>
              <p14:cNvContentPartPr/>
              <p14:nvPr/>
            </p14:nvContentPartPr>
            <p14:xfrm>
              <a:off x="1892783" y="3256437"/>
              <a:ext cx="2559240" cy="2064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074BD11-2C46-D3E0-BE49-BFFE309A18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84143" y="3247437"/>
                <a:ext cx="2576880" cy="20822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16D8F55-A01B-3FDC-A491-31F2F582484B}"/>
              </a:ext>
            </a:extLst>
          </p:cNvPr>
          <p:cNvSpPr txBox="1"/>
          <p:nvPr/>
        </p:nvSpPr>
        <p:spPr>
          <a:xfrm>
            <a:off x="3172403" y="5321037"/>
            <a:ext cx="226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93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Cyclic Dependency</a:t>
            </a:r>
          </a:p>
        </p:txBody>
      </p:sp>
    </p:spTree>
    <p:extLst>
      <p:ext uri="{BB962C8B-B14F-4D97-AF65-F5344CB8AC3E}">
        <p14:creationId xmlns:p14="http://schemas.microsoft.com/office/powerpoint/2010/main" val="357200279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3156-C980-0D2E-0547-0BB97328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“Generate the code” Using the Visitor Pattern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1CE4A-FCA5-C78B-C01F-7B98E5CF54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17" y="1372673"/>
            <a:ext cx="5051181" cy="34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387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249108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28AA-9D48-ADEB-D654-035C39A8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Compiler (SMC) - Parser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012EB0-7BFB-4A8F-B651-9E26141F3657}"/>
              </a:ext>
            </a:extLst>
          </p:cNvPr>
          <p:cNvSpPr txBox="1"/>
          <p:nvPr/>
        </p:nvSpPr>
        <p:spPr>
          <a:xfrm>
            <a:off x="1991544" y="1317012"/>
            <a:ext cx="7367723" cy="3139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Here we aim to generate our state machine for the turnstile from our state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3303E-F00A-F7AA-F5B8-023A2A2FA0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835150"/>
            <a:ext cx="9022592" cy="433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297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28AA-9D48-ADEB-D654-035C39A8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Compiler (SMC) - Parser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012EB0-7BFB-4A8F-B651-9E26141F3657}"/>
              </a:ext>
            </a:extLst>
          </p:cNvPr>
          <p:cNvSpPr txBox="1"/>
          <p:nvPr/>
        </p:nvSpPr>
        <p:spPr>
          <a:xfrm>
            <a:off x="1136576" y="1261864"/>
            <a:ext cx="901346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FD7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 we have the specification, we can create a formal spec using Backus-Naur Form – BNF.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3303E-F00A-F7AA-F5B8-023A2A2FA0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835150"/>
            <a:ext cx="9022592" cy="433015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B9576A-068F-9015-204D-5F805C74D71D}"/>
              </a:ext>
            </a:extLst>
          </p:cNvPr>
          <p:cNvCxnSpPr/>
          <p:nvPr/>
        </p:nvCxnSpPr>
        <p:spPr>
          <a:xfrm>
            <a:off x="3791744" y="2564904"/>
            <a:ext cx="4032448" cy="6480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B1B1E4-C74B-2EC2-E7EC-BD2F80BC8F4F}"/>
              </a:ext>
            </a:extLst>
          </p:cNvPr>
          <p:cNvCxnSpPr>
            <a:cxnSpLocks/>
          </p:cNvCxnSpPr>
          <p:nvPr/>
        </p:nvCxnSpPr>
        <p:spPr>
          <a:xfrm>
            <a:off x="3791744" y="2243058"/>
            <a:ext cx="2016224" cy="900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5055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82C47-449D-EABA-343B-F0FB9926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Backus–</a:t>
            </a:r>
            <a:r>
              <a:rPr lang="en-US" dirty="0" err="1"/>
              <a:t>Naur</a:t>
            </a:r>
            <a:r>
              <a:rPr lang="en-US" dirty="0"/>
              <a:t> form (BNF)</a:t>
            </a:r>
            <a:br>
              <a:rPr lang="en-US" dirty="0"/>
            </a:b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4A40F-FA50-3CEC-3EB8-165BEE3042E9}"/>
              </a:ext>
            </a:extLst>
          </p:cNvPr>
          <p:cNvSpPr txBox="1"/>
          <p:nvPr/>
        </p:nvSpPr>
        <p:spPr>
          <a:xfrm>
            <a:off x="335280" y="1186934"/>
            <a:ext cx="946605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FF2F92"/>
                </a:solidFill>
              </a:rPr>
              <a:t>Backus-Naur form is a </a:t>
            </a:r>
            <a:r>
              <a:rPr lang="en-US" sz="2000" dirty="0" err="1">
                <a:solidFill>
                  <a:srgbClr val="FF2F92"/>
                </a:solidFill>
              </a:rPr>
              <a:t>metasyntax</a:t>
            </a:r>
            <a:r>
              <a:rPr lang="en-US" sz="2000" dirty="0">
                <a:solidFill>
                  <a:srgbClr val="FF2F92"/>
                </a:solidFill>
              </a:rPr>
              <a:t> often used to describe the syntax of languages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A81D657-94F5-DC15-BA8A-B12381481403}"/>
              </a:ext>
            </a:extLst>
          </p:cNvPr>
          <p:cNvGrpSpPr/>
          <p:nvPr/>
        </p:nvGrpSpPr>
        <p:grpSpPr>
          <a:xfrm>
            <a:off x="171762" y="1652257"/>
            <a:ext cx="4896544" cy="3970318"/>
            <a:chOff x="3784242" y="1637799"/>
            <a:chExt cx="4896544" cy="397031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19E83-63CB-E866-E18B-86F6350024B4}"/>
                </a:ext>
              </a:extLst>
            </p:cNvPr>
            <p:cNvSpPr txBox="1"/>
            <p:nvPr/>
          </p:nvSpPr>
          <p:spPr>
            <a:xfrm>
              <a:off x="3784242" y="1637799"/>
              <a:ext cx="4896544" cy="39703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en-GB" sz="1800" i="1" dirty="0" err="1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OneCoin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Actions: Turnstile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FSM: </a:t>
              </a:r>
              <a:r>
                <a:rPr lang="en-GB" sz="1800" i="1" dirty="0" err="1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OneCoinTurnstile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Initial: Locked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Locked	   {</a:t>
              </a:r>
            </a:p>
            <a:p>
              <a:r>
                <a:rPr lang="en-GB" i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Coin	Unlocked	</a:t>
              </a:r>
              <a:r>
                <a:rPr lang="en-GB" i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{</a:t>
              </a:r>
              <a:r>
                <a:rPr lang="en-GB" sz="1800" i="1" dirty="0" err="1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alarmOff</a:t>
              </a:r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unlock}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GB" i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Pass	Locked	 </a:t>
              </a:r>
              <a:r>
                <a:rPr lang="en-GB" sz="1800" i="1" dirty="0" err="1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alarmOn</a:t>
              </a:r>
              <a:endParaRPr lang="en-GB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i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Unlocked  {</a:t>
              </a:r>
            </a:p>
            <a:p>
              <a:r>
                <a:rPr lang="en-GB" i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Coin	Unlocked	 thankyou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	Unlocked  Pass	Locked	 lock</a:t>
              </a:r>
            </a:p>
            <a:p>
              <a:r>
                <a:rPr lang="en-GB" i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B9EEE27D-37BB-3EB3-03A9-C6B869C509A6}"/>
                </a:ext>
              </a:extLst>
            </p:cNvPr>
            <p:cNvSpPr/>
            <p:nvPr/>
          </p:nvSpPr>
          <p:spPr>
            <a:xfrm>
              <a:off x="6056288" y="1725554"/>
              <a:ext cx="288032" cy="1224136"/>
            </a:xfrm>
            <a:prstGeom prst="rightBrac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B7E12E-6F4F-6731-D11D-D9A107C72C5A}"/>
                </a:ext>
              </a:extLst>
            </p:cNvPr>
            <p:cNvSpPr txBox="1"/>
            <p:nvPr/>
          </p:nvSpPr>
          <p:spPr>
            <a:xfrm>
              <a:off x="6358069" y="2152956"/>
              <a:ext cx="115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1200"/>
                </a:spcBef>
              </a:pPr>
              <a:r>
                <a:rPr lang="en-US" sz="2000" dirty="0">
                  <a:solidFill>
                    <a:srgbClr val="00B0F0"/>
                  </a:solidFill>
                </a:rPr>
                <a:t>Headers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F425053-BFEB-D4F4-A1BD-743A1128EFE5}"/>
              </a:ext>
            </a:extLst>
          </p:cNvPr>
          <p:cNvSpPr txBox="1"/>
          <p:nvPr/>
        </p:nvSpPr>
        <p:spPr>
          <a:xfrm>
            <a:off x="5879976" y="1943707"/>
            <a:ext cx="4176880" cy="28192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FSM::=&lt;Header&gt;*&lt;Logic&gt;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&lt;Header&gt;  ::= &lt;Name&gt; “:” &lt;Name&gt;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&lt;Logic&gt; ::= “{“ &lt;Transition&gt;* “}”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&lt;Transition&gt; ::= &lt;State&gt;  “{“ &lt;State-Spec&gt; “}” 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&lt;State&gt; ::= &lt;Name&gt;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&lt;State-Spec&gt; ::= &lt;Event&gt; ” ” &lt;State&gt; ” ” &lt;Action&gt;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&lt;Event&gt; ::= &lt;Name&gt;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&lt;Action&gt; ::= &lt;Name&gt; | “{“ &lt;Name&gt; “ ” &lt;Action&gt; “}”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&lt;Name&gt; ::= \w+</a:t>
            </a:r>
          </a:p>
        </p:txBody>
      </p:sp>
    </p:spTree>
    <p:extLst>
      <p:ext uri="{BB962C8B-B14F-4D97-AF65-F5344CB8AC3E}">
        <p14:creationId xmlns:p14="http://schemas.microsoft.com/office/powerpoint/2010/main" val="23676130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158B1-47AA-A9C8-1504-9D99C058D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Analysis – Parsing our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B0F67-04D5-7837-690C-05F67BF8E2F7}"/>
              </a:ext>
            </a:extLst>
          </p:cNvPr>
          <p:cNvSpPr txBox="1"/>
          <p:nvPr/>
        </p:nvSpPr>
        <p:spPr>
          <a:xfrm>
            <a:off x="367625" y="2636912"/>
            <a:ext cx="931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Create the </a:t>
            </a:r>
            <a:r>
              <a:rPr lang="en-US" sz="2000" dirty="0" err="1">
                <a:solidFill>
                  <a:schemeClr val="tx2"/>
                </a:solidFill>
              </a:rPr>
              <a:t>Lexer</a:t>
            </a:r>
            <a:r>
              <a:rPr lang="en-US" sz="2000" dirty="0">
                <a:solidFill>
                  <a:schemeClr val="tx2"/>
                </a:solidFill>
              </a:rPr>
              <a:t> and then parse the structure string to create the data structures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11E23-43CE-69A1-F6BA-185A84BC003F}"/>
              </a:ext>
            </a:extLst>
          </p:cNvPr>
          <p:cNvSpPr txBox="1"/>
          <p:nvPr/>
        </p:nvSpPr>
        <p:spPr>
          <a:xfrm>
            <a:off x="479376" y="1531558"/>
            <a:ext cx="1000911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Any system that can be represented in BNF can be parsed with a finite state machine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B04B5-AE19-6270-8B36-257551A9391C}"/>
              </a:ext>
            </a:extLst>
          </p:cNvPr>
          <p:cNvSpPr txBox="1"/>
          <p:nvPr/>
        </p:nvSpPr>
        <p:spPr>
          <a:xfrm>
            <a:off x="1127448" y="2018614"/>
            <a:ext cx="855715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you can implement a parser by implementing the right finite state machine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F10E68-F013-65B3-6B5C-86C0FB404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3115559"/>
            <a:ext cx="4677368" cy="36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65922C-230D-E891-9094-2AFC57C9648B}"/>
              </a:ext>
            </a:extLst>
          </p:cNvPr>
          <p:cNvSpPr txBox="1"/>
          <p:nvPr/>
        </p:nvSpPr>
        <p:spPr>
          <a:xfrm>
            <a:off x="7536160" y="5661248"/>
            <a:ext cx="3744416" cy="5355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The Data structures don’t know anything about the </a:t>
            </a:r>
            <a:r>
              <a:rPr lang="en-US" sz="1600" dirty="0" err="1">
                <a:solidFill>
                  <a:schemeClr val="tx2"/>
                </a:solidFill>
              </a:rPr>
              <a:t>Lexer</a:t>
            </a:r>
            <a:r>
              <a:rPr lang="en-US" sz="1600" dirty="0">
                <a:solidFill>
                  <a:schemeClr val="tx2"/>
                </a:solidFill>
              </a:rPr>
              <a:t> or the Parser</a:t>
            </a:r>
          </a:p>
        </p:txBody>
      </p:sp>
    </p:spTree>
    <p:extLst>
      <p:ext uri="{BB962C8B-B14F-4D97-AF65-F5344CB8AC3E}">
        <p14:creationId xmlns:p14="http://schemas.microsoft.com/office/powerpoint/2010/main" val="31137468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28AA-9D48-ADEB-D654-035C39A8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Compiler (SMC)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012EB0-7BFB-4A8F-B651-9E26141F3657}"/>
              </a:ext>
            </a:extLst>
          </p:cNvPr>
          <p:cNvSpPr txBox="1"/>
          <p:nvPr/>
        </p:nvSpPr>
        <p:spPr>
          <a:xfrm>
            <a:off x="1136576" y="1261864"/>
            <a:ext cx="901346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FFFD7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 we have the specification, we can create a formal spec using Backus-Naur Form – BNF.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3303E-F00A-F7AA-F5B8-023A2A2FA0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1835150"/>
            <a:ext cx="9022592" cy="433015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B9576A-068F-9015-204D-5F805C74D71D}"/>
              </a:ext>
            </a:extLst>
          </p:cNvPr>
          <p:cNvCxnSpPr/>
          <p:nvPr/>
        </p:nvCxnSpPr>
        <p:spPr>
          <a:xfrm>
            <a:off x="3791744" y="2564904"/>
            <a:ext cx="4032448" cy="6480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B1B1E4-C74B-2EC2-E7EC-BD2F80BC8F4F}"/>
              </a:ext>
            </a:extLst>
          </p:cNvPr>
          <p:cNvCxnSpPr>
            <a:cxnSpLocks/>
          </p:cNvCxnSpPr>
          <p:nvPr/>
        </p:nvCxnSpPr>
        <p:spPr>
          <a:xfrm>
            <a:off x="3791744" y="2243058"/>
            <a:ext cx="2016224" cy="900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564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82C47-449D-EABA-343B-F0FB9926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Backus–</a:t>
            </a:r>
            <a:r>
              <a:rPr lang="en-US" dirty="0" err="1"/>
              <a:t>Naur</a:t>
            </a:r>
            <a:r>
              <a:rPr lang="en-US" dirty="0"/>
              <a:t> form (BNF)</a:t>
            </a:r>
            <a:br>
              <a:rPr lang="en-US" dirty="0"/>
            </a:b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24A40F-FA50-3CEC-3EB8-165BEE3042E9}"/>
              </a:ext>
            </a:extLst>
          </p:cNvPr>
          <p:cNvSpPr txBox="1"/>
          <p:nvPr/>
        </p:nvSpPr>
        <p:spPr>
          <a:xfrm>
            <a:off x="335280" y="1186934"/>
            <a:ext cx="9466053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FF2F92"/>
                </a:solidFill>
              </a:rPr>
              <a:t>Backus-Naur form is a </a:t>
            </a:r>
            <a:r>
              <a:rPr lang="en-US" sz="2000" dirty="0" err="1">
                <a:solidFill>
                  <a:srgbClr val="FF2F92"/>
                </a:solidFill>
              </a:rPr>
              <a:t>metasyntax</a:t>
            </a:r>
            <a:r>
              <a:rPr lang="en-US" sz="2000" dirty="0">
                <a:solidFill>
                  <a:srgbClr val="FF2F92"/>
                </a:solidFill>
              </a:rPr>
              <a:t> often used to describe the syntax of languages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A81D657-94F5-DC15-BA8A-B12381481403}"/>
              </a:ext>
            </a:extLst>
          </p:cNvPr>
          <p:cNvGrpSpPr/>
          <p:nvPr/>
        </p:nvGrpSpPr>
        <p:grpSpPr>
          <a:xfrm>
            <a:off x="171762" y="1652257"/>
            <a:ext cx="4896544" cy="3970318"/>
            <a:chOff x="3784242" y="1637799"/>
            <a:chExt cx="4896544" cy="397031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919E83-63CB-E866-E18B-86F6350024B4}"/>
                </a:ext>
              </a:extLst>
            </p:cNvPr>
            <p:cNvSpPr txBox="1"/>
            <p:nvPr/>
          </p:nvSpPr>
          <p:spPr>
            <a:xfrm>
              <a:off x="3784242" y="1637799"/>
              <a:ext cx="4896544" cy="39703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//</a:t>
              </a:r>
              <a:r>
                <a:rPr lang="en-GB" sz="1800" i="1" dirty="0" err="1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OneCoin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Actions: Turnstile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FSM: </a:t>
              </a:r>
              <a:r>
                <a:rPr lang="en-GB" sz="1800" i="1" dirty="0" err="1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OneCoinTurnstile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Initial: Locked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Locked	   {</a:t>
              </a:r>
            </a:p>
            <a:p>
              <a:r>
                <a:rPr lang="en-GB" i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Coin	Unlocked	</a:t>
              </a:r>
              <a:r>
                <a:rPr lang="en-GB" i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{</a:t>
              </a:r>
              <a:r>
                <a:rPr lang="en-GB" sz="1800" i="1" dirty="0" err="1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alarmOff</a:t>
              </a:r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unlock}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GB" i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Pass	Locked	 </a:t>
              </a:r>
              <a:r>
                <a:rPr lang="en-GB" sz="1800" i="1" dirty="0" err="1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alarmOn</a:t>
              </a:r>
              <a:endParaRPr lang="en-GB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i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Unlocked  {</a:t>
              </a:r>
            </a:p>
            <a:p>
              <a:r>
                <a:rPr lang="en-GB" i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Coin	Unlocked	 thankyou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	Unlocked  Pass	Locked	 lock</a:t>
              </a:r>
            </a:p>
            <a:p>
              <a:r>
                <a:rPr lang="en-GB" i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GB" sz="1800" i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endPara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B9EEE27D-37BB-3EB3-03A9-C6B869C509A6}"/>
                </a:ext>
              </a:extLst>
            </p:cNvPr>
            <p:cNvSpPr/>
            <p:nvPr/>
          </p:nvSpPr>
          <p:spPr>
            <a:xfrm>
              <a:off x="6056288" y="1725554"/>
              <a:ext cx="288032" cy="1224136"/>
            </a:xfrm>
            <a:prstGeom prst="rightBrac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B7E12E-6F4F-6731-D11D-D9A107C72C5A}"/>
                </a:ext>
              </a:extLst>
            </p:cNvPr>
            <p:cNvSpPr txBox="1"/>
            <p:nvPr/>
          </p:nvSpPr>
          <p:spPr>
            <a:xfrm>
              <a:off x="6358069" y="2152956"/>
              <a:ext cx="115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1200"/>
                </a:spcBef>
              </a:pPr>
              <a:r>
                <a:rPr lang="en-US" sz="2000" dirty="0">
                  <a:solidFill>
                    <a:srgbClr val="00B0F0"/>
                  </a:solidFill>
                </a:rPr>
                <a:t>Headers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F425053-BFEB-D4F4-A1BD-743A1128EFE5}"/>
              </a:ext>
            </a:extLst>
          </p:cNvPr>
          <p:cNvSpPr txBox="1"/>
          <p:nvPr/>
        </p:nvSpPr>
        <p:spPr>
          <a:xfrm>
            <a:off x="5879976" y="1943707"/>
            <a:ext cx="4176880" cy="28192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2F92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FSM::=&lt;Header&gt;*&lt;Logic&gt;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&lt;Header&gt;  ::= &lt;Name&gt; “:” &lt;Name&gt;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&lt;Logic&gt; ::= “{“ &lt;Transition&gt;* “}”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&lt;Transition&gt; ::= &lt;State&gt;  “{“ &lt;State-Spec&gt; “}” 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&lt;State&gt; ::= &lt;Name&gt;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&lt;State-Spec&gt; ::= &lt;Event&gt; ” ” &lt;State&gt; ” ” &lt;Action&gt;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&lt;Event&gt; ::= &lt;Name&gt;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&lt;Action&gt; ::= &lt;Name&gt; | “{“ &lt;Name&gt; “ ” &lt;Action&gt; “}”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chemeClr val="tx2"/>
                </a:solidFill>
              </a:rPr>
              <a:t>&lt;Name&gt; ::= \w+</a:t>
            </a:r>
          </a:p>
        </p:txBody>
      </p:sp>
    </p:spTree>
    <p:extLst>
      <p:ext uri="{BB962C8B-B14F-4D97-AF65-F5344CB8AC3E}">
        <p14:creationId xmlns:p14="http://schemas.microsoft.com/office/powerpoint/2010/main" val="142643701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28AA-9D48-ADEB-D654-035C39A8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Machine Compiler (SMC) – Semantic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9454C-CCDC-7CF3-AE40-BE84E41A5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772816"/>
            <a:ext cx="4677368" cy="362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655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158B1-47AA-A9C8-1504-9D99C058D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Analysis – Parsing our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B0F67-04D5-7837-690C-05F67BF8E2F7}"/>
              </a:ext>
            </a:extLst>
          </p:cNvPr>
          <p:cNvSpPr txBox="1"/>
          <p:nvPr/>
        </p:nvSpPr>
        <p:spPr>
          <a:xfrm>
            <a:off x="367625" y="2636912"/>
            <a:ext cx="931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Create the </a:t>
            </a:r>
            <a:r>
              <a:rPr lang="en-US" sz="2000" dirty="0" err="1">
                <a:solidFill>
                  <a:schemeClr val="tx2"/>
                </a:solidFill>
              </a:rPr>
              <a:t>Lexer</a:t>
            </a:r>
            <a:r>
              <a:rPr lang="en-US" sz="2000" dirty="0">
                <a:solidFill>
                  <a:schemeClr val="tx2"/>
                </a:solidFill>
              </a:rPr>
              <a:t> and then parse the structure string to create the data structures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311E23-43CE-69A1-F6BA-185A84BC003F}"/>
              </a:ext>
            </a:extLst>
          </p:cNvPr>
          <p:cNvSpPr txBox="1"/>
          <p:nvPr/>
        </p:nvSpPr>
        <p:spPr>
          <a:xfrm>
            <a:off x="479376" y="1531558"/>
            <a:ext cx="1000911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Any system that can be represented in BNF can be parsed with a finite state machine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B04B5-AE19-6270-8B36-257551A9391C}"/>
              </a:ext>
            </a:extLst>
          </p:cNvPr>
          <p:cNvSpPr txBox="1"/>
          <p:nvPr/>
        </p:nvSpPr>
        <p:spPr>
          <a:xfrm>
            <a:off x="1127448" y="2018614"/>
            <a:ext cx="8557151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you can implement a parser by implementing the right finite state machine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F10E68-F013-65B3-6B5C-86C0FB404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3115559"/>
            <a:ext cx="4677368" cy="36267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65922C-230D-E891-9094-2AFC57C9648B}"/>
              </a:ext>
            </a:extLst>
          </p:cNvPr>
          <p:cNvSpPr txBox="1"/>
          <p:nvPr/>
        </p:nvSpPr>
        <p:spPr>
          <a:xfrm>
            <a:off x="7536160" y="5661248"/>
            <a:ext cx="3744416" cy="5355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The Data structures don’t know anything about the </a:t>
            </a:r>
            <a:r>
              <a:rPr lang="en-US" sz="1600" dirty="0" err="1">
                <a:solidFill>
                  <a:schemeClr val="tx2"/>
                </a:solidFill>
              </a:rPr>
              <a:t>Lexer</a:t>
            </a:r>
            <a:r>
              <a:rPr lang="en-US" sz="1600" dirty="0">
                <a:solidFill>
                  <a:schemeClr val="tx2"/>
                </a:solidFill>
              </a:rPr>
              <a:t> or the Parser</a:t>
            </a:r>
          </a:p>
        </p:txBody>
      </p:sp>
    </p:spTree>
    <p:extLst>
      <p:ext uri="{BB962C8B-B14F-4D97-AF65-F5344CB8AC3E}">
        <p14:creationId xmlns:p14="http://schemas.microsoft.com/office/powerpoint/2010/main" val="363974159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DFS" val="k4TfZQJh"/>
  <p:tag name="ARTICULATE_SLIDE_COUNT" val="23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FS">
  <a:themeElements>
    <a:clrScheme name="Custom 33">
      <a:dk1>
        <a:srgbClr val="000000"/>
      </a:dk1>
      <a:lt1>
        <a:sysClr val="window" lastClr="FFFFFF"/>
      </a:lt1>
      <a:dk2>
        <a:srgbClr val="232241"/>
      </a:dk2>
      <a:lt2>
        <a:srgbClr val="C7C8CF"/>
      </a:lt2>
      <a:accent1>
        <a:srgbClr val="FCB116"/>
      </a:accent1>
      <a:accent2>
        <a:srgbClr val="EC6B29"/>
      </a:accent2>
      <a:accent3>
        <a:srgbClr val="9191A0"/>
      </a:accent3>
      <a:accent4>
        <a:srgbClr val="25B680"/>
      </a:accent4>
      <a:accent5>
        <a:srgbClr val="00A5E0"/>
      </a:accent5>
      <a:accent6>
        <a:srgbClr val="5B5A71"/>
      </a:accent6>
      <a:hlink>
        <a:srgbClr val="00A5E0"/>
      </a:hlink>
      <a:folHlink>
        <a:srgbClr val="5B5A71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spcBef>
            <a:spcPts val="1200"/>
          </a:spcBef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iscover Template" id="{ED19F476-CD5F-8C4E-9F8C-C509FFE511F9}" vid="{88A40036-3A69-984C-8C67-1BAF72EFE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6e726d-930d-4acb-bd80-f2077a598691">
      <UserInfo>
        <DisplayName>Rohit Rahim</DisplayName>
        <AccountId>76190</AccountId>
        <AccountType/>
      </UserInfo>
      <UserInfo>
        <DisplayName>Leo Zhang</DisplayName>
        <AccountId>76198</AccountId>
        <AccountType/>
      </UserInfo>
      <UserInfo>
        <DisplayName>Ebony Cherry</DisplayName>
        <AccountId>76895</AccountId>
        <AccountType/>
      </UserInfo>
      <UserInfo>
        <DisplayName>Joan Castro</DisplayName>
        <AccountId>76253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82FE1962BF246BB3FD51399502091" ma:contentTypeVersion="4" ma:contentTypeDescription="Create a new document." ma:contentTypeScope="" ma:versionID="a8c673c98f8b2fb74a666da82b1c2089">
  <xsd:schema xmlns:xsd="http://www.w3.org/2001/XMLSchema" xmlns:xs="http://www.w3.org/2001/XMLSchema" xmlns:p="http://schemas.microsoft.com/office/2006/metadata/properties" xmlns:ns2="87a905cf-b897-4a15-b4dd-a8e6e281c28b" xmlns:ns3="846e726d-930d-4acb-bd80-f2077a598691" targetNamespace="http://schemas.microsoft.com/office/2006/metadata/properties" ma:root="true" ma:fieldsID="5fda6c7244f85a62871e6aeadce43f09" ns2:_="" ns3:_="">
    <xsd:import namespace="87a905cf-b897-4a15-b4dd-a8e6e281c28b"/>
    <xsd:import namespace="846e726d-930d-4acb-bd80-f2077a5986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a905cf-b897-4a15-b4dd-a8e6e281c2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6e726d-930d-4acb-bd80-f2077a5986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26828B-8021-40B0-BE6F-5F8BAA7A8160}">
  <ds:schemaRefs>
    <ds:schemaRef ds:uri="http://schemas.microsoft.com/office/2006/metadata/properties"/>
    <ds:schemaRef ds:uri="http://schemas.microsoft.com/office/infopath/2007/PartnerControls"/>
    <ds:schemaRef ds:uri="846e726d-930d-4acb-bd80-f2077a598691"/>
  </ds:schemaRefs>
</ds:datastoreItem>
</file>

<file path=customXml/itemProps2.xml><?xml version="1.0" encoding="utf-8"?>
<ds:datastoreItem xmlns:ds="http://schemas.openxmlformats.org/officeDocument/2006/customXml" ds:itemID="{07F4FCAA-B58A-4119-AACD-7D2BC6BC45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E2D35C-61C5-4F1E-A268-B370BE9071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a905cf-b897-4a15-b4dd-a8e6e281c28b"/>
    <ds:schemaRef ds:uri="846e726d-930d-4acb-bd80-f2077a598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DFS</Template>
  <TotalTime>44595</TotalTime>
  <Words>762</Words>
  <Application>Microsoft Macintosh PowerPoint</Application>
  <PresentationFormat>Widescreen</PresentationFormat>
  <Paragraphs>89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DFS</vt:lpstr>
      <vt:lpstr>29 – Clean Code – State Machine Compiler (SMC)</vt:lpstr>
      <vt:lpstr>State Machine Compiler (SMC) - Parser</vt:lpstr>
      <vt:lpstr>State Machine Compiler (SMC) - Parser</vt:lpstr>
      <vt:lpstr>Backus–Naur form (BNF) </vt:lpstr>
      <vt:lpstr>Lexical Analysis – Parsing our structure</vt:lpstr>
      <vt:lpstr>State Machine Compiler (SMC)</vt:lpstr>
      <vt:lpstr>Backus–Naur form (BNF) </vt:lpstr>
      <vt:lpstr>State Machine Compiler (SMC) – Semantic Analysis</vt:lpstr>
      <vt:lpstr>Lexical Analysis – Parsing our structure</vt:lpstr>
      <vt:lpstr>Generate the code</vt:lpstr>
      <vt:lpstr>Visitor Pattern</vt:lpstr>
      <vt:lpstr>Visitor Pattern</vt:lpstr>
      <vt:lpstr>Visitor Pattern - Coupling</vt:lpstr>
      <vt:lpstr>Back to “Generate the code” Using the Visitor Pattern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Orange</dc:title>
  <dc:creator>Rupert Waldron</dc:creator>
  <cp:lastModifiedBy>Rupert Waldron</cp:lastModifiedBy>
  <cp:revision>91</cp:revision>
  <dcterms:created xsi:type="dcterms:W3CDTF">2022-08-24T15:23:13Z</dcterms:created>
  <dcterms:modified xsi:type="dcterms:W3CDTF">2023-02-03T09:06:02Z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D6DB954F-EBBA-4914-8ADB-B211F7966D93</vt:lpwstr>
  </property>
  <property fmtid="{D5CDD505-2E9C-101B-9397-08002B2CF9AE}" pid="3" name="ArticulatePath">
    <vt:lpwstr>16X9 Corporate PowerPoint Template Oct 2020_v1</vt:lpwstr>
  </property>
  <property fmtid="{D5CDD505-2E9C-101B-9397-08002B2CF9AE}" pid="4" name="ContentTypeId">
    <vt:lpwstr>0x01010039F82FE1962BF246BB3FD51399502091</vt:lpwstr>
  </property>
</Properties>
</file>